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0" r:id="rId4"/>
    <p:sldId id="261" r:id="rId5"/>
    <p:sldId id="262" r:id="rId6"/>
    <p:sldId id="258" r:id="rId7"/>
    <p:sldId id="263" r:id="rId8"/>
    <p:sldId id="264" r:id="rId9"/>
    <p:sldId id="259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0896D8-90D4-43C0-BD11-D91792BFF06E}" v="1446" dt="2021-06-25T21:44:15.516"/>
    <p1510:client id="{B28EFF5B-8253-ADDA-085D-2E2CB548D793}" v="8" dt="2021-06-25T22:00:56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63A40A-AAFF-45E6-9EC1-582A55C4ECB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F4BCB5D-6055-49FE-8833-11FC8929EDFF}">
      <dgm:prSet/>
      <dgm:spPr/>
      <dgm:t>
        <a:bodyPr/>
        <a:lstStyle/>
        <a:p>
          <a:r>
            <a:rPr lang="en-US" dirty="0"/>
            <a:t>7th </a:t>
          </a:r>
          <a:r>
            <a:rPr lang="en-US" dirty="0">
              <a:latin typeface="Calibri Light" panose="020F0302020204030204"/>
            </a:rPr>
            <a:t>Century</a:t>
          </a:r>
          <a:r>
            <a:rPr lang="en-US" dirty="0"/>
            <a:t> BC – Scytale</a:t>
          </a:r>
        </a:p>
      </dgm:t>
    </dgm:pt>
    <dgm:pt modelId="{3A8F8176-28FA-49DE-8D51-D6D6EB45B678}" type="parTrans" cxnId="{2EB540D3-4CFA-4282-93F8-6E1110B16F27}">
      <dgm:prSet/>
      <dgm:spPr/>
      <dgm:t>
        <a:bodyPr/>
        <a:lstStyle/>
        <a:p>
          <a:endParaRPr lang="en-US"/>
        </a:p>
      </dgm:t>
    </dgm:pt>
    <dgm:pt modelId="{76D6876D-FDA0-4B5D-867F-DA2C3C3D2BE2}" type="sibTrans" cxnId="{2EB540D3-4CFA-4282-93F8-6E1110B16F27}">
      <dgm:prSet/>
      <dgm:spPr/>
      <dgm:t>
        <a:bodyPr/>
        <a:lstStyle/>
        <a:p>
          <a:endParaRPr lang="en-US"/>
        </a:p>
      </dgm:t>
    </dgm:pt>
    <dgm:pt modelId="{C64E4022-8397-4DF9-8A0D-4DE6AA120005}">
      <dgm:prSet/>
      <dgm:spPr/>
      <dgm:t>
        <a:bodyPr/>
        <a:lstStyle/>
        <a:p>
          <a:r>
            <a:rPr lang="en-US" dirty="0"/>
            <a:t>1st </a:t>
          </a:r>
          <a:r>
            <a:rPr lang="en-US" dirty="0">
              <a:latin typeface="Calibri Light" panose="020F0302020204030204"/>
            </a:rPr>
            <a:t>Century</a:t>
          </a:r>
          <a:r>
            <a:rPr lang="en-US" dirty="0"/>
            <a:t> BC – Caeser Cipher</a:t>
          </a:r>
        </a:p>
      </dgm:t>
    </dgm:pt>
    <dgm:pt modelId="{115F5538-837A-43D9-9D46-128B9F689D9C}" type="parTrans" cxnId="{C9D4B597-17F2-41E0-9770-A4033B9F8D23}">
      <dgm:prSet/>
      <dgm:spPr/>
      <dgm:t>
        <a:bodyPr/>
        <a:lstStyle/>
        <a:p>
          <a:endParaRPr lang="en-US"/>
        </a:p>
      </dgm:t>
    </dgm:pt>
    <dgm:pt modelId="{E2565EB2-683F-4170-BFA1-C28D0C2D7289}" type="sibTrans" cxnId="{C9D4B597-17F2-41E0-9770-A4033B9F8D23}">
      <dgm:prSet/>
      <dgm:spPr/>
      <dgm:t>
        <a:bodyPr/>
        <a:lstStyle/>
        <a:p>
          <a:endParaRPr lang="en-US"/>
        </a:p>
      </dgm:t>
    </dgm:pt>
    <dgm:pt modelId="{78A9DFF5-075C-401B-B0A7-153CEB262C9F}">
      <dgm:prSet/>
      <dgm:spPr/>
      <dgm:t>
        <a:bodyPr/>
        <a:lstStyle/>
        <a:p>
          <a:r>
            <a:rPr lang="en-US" dirty="0"/>
            <a:t>1500's - Vigenère Cipher</a:t>
          </a:r>
        </a:p>
      </dgm:t>
    </dgm:pt>
    <dgm:pt modelId="{908F8BEF-3B6F-41F3-826E-5E1B3F925DB5}" type="parTrans" cxnId="{48BBD2C7-9785-4D18-AFB5-F5F64640E755}">
      <dgm:prSet/>
      <dgm:spPr/>
      <dgm:t>
        <a:bodyPr/>
        <a:lstStyle/>
        <a:p>
          <a:endParaRPr lang="en-US"/>
        </a:p>
      </dgm:t>
    </dgm:pt>
    <dgm:pt modelId="{29781136-EE12-4A62-9969-6C235ED40961}" type="sibTrans" cxnId="{48BBD2C7-9785-4D18-AFB5-F5F64640E755}">
      <dgm:prSet/>
      <dgm:spPr/>
      <dgm:t>
        <a:bodyPr/>
        <a:lstStyle/>
        <a:p>
          <a:endParaRPr lang="en-US"/>
        </a:p>
      </dgm:t>
    </dgm:pt>
    <dgm:pt modelId="{C60C9CD3-C256-49A4-994D-4F7628E0B2F0}" type="pres">
      <dgm:prSet presAssocID="{DD63A40A-AAFF-45E6-9EC1-582A55C4ECB3}" presName="linear" presStyleCnt="0">
        <dgm:presLayoutVars>
          <dgm:animLvl val="lvl"/>
          <dgm:resizeHandles val="exact"/>
        </dgm:presLayoutVars>
      </dgm:prSet>
      <dgm:spPr/>
    </dgm:pt>
    <dgm:pt modelId="{4592660C-5CD3-4EEC-BB6A-5C00C98451E4}" type="pres">
      <dgm:prSet presAssocID="{CF4BCB5D-6055-49FE-8833-11FC8929ED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555CBA-1E01-46F2-9DB2-008AC923F7F1}" type="pres">
      <dgm:prSet presAssocID="{76D6876D-FDA0-4B5D-867F-DA2C3C3D2BE2}" presName="spacer" presStyleCnt="0"/>
      <dgm:spPr/>
    </dgm:pt>
    <dgm:pt modelId="{1B515810-0639-4308-8430-CCF9DB938B0E}" type="pres">
      <dgm:prSet presAssocID="{C64E4022-8397-4DF9-8A0D-4DE6AA12000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E058EA1-91E5-4080-BFAF-503344B52C5B}" type="pres">
      <dgm:prSet presAssocID="{E2565EB2-683F-4170-BFA1-C28D0C2D7289}" presName="spacer" presStyleCnt="0"/>
      <dgm:spPr/>
    </dgm:pt>
    <dgm:pt modelId="{B2CF20CB-8FC9-49D8-BC76-69E65DA5097A}" type="pres">
      <dgm:prSet presAssocID="{78A9DFF5-075C-401B-B0A7-153CEB262C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1A81E26-49FF-4A27-A411-C635CB90C406}" type="presOf" srcId="{DD63A40A-AAFF-45E6-9EC1-582A55C4ECB3}" destId="{C60C9CD3-C256-49A4-994D-4F7628E0B2F0}" srcOrd="0" destOrd="0" presId="urn:microsoft.com/office/officeart/2005/8/layout/vList2"/>
    <dgm:cxn modelId="{D497622E-7C83-4DB9-A18C-DDCAE281193A}" type="presOf" srcId="{C64E4022-8397-4DF9-8A0D-4DE6AA120005}" destId="{1B515810-0639-4308-8430-CCF9DB938B0E}" srcOrd="0" destOrd="0" presId="urn:microsoft.com/office/officeart/2005/8/layout/vList2"/>
    <dgm:cxn modelId="{1A3C653A-8CA0-40A5-894C-BC3A6A0355FA}" type="presOf" srcId="{78A9DFF5-075C-401B-B0A7-153CEB262C9F}" destId="{B2CF20CB-8FC9-49D8-BC76-69E65DA5097A}" srcOrd="0" destOrd="0" presId="urn:microsoft.com/office/officeart/2005/8/layout/vList2"/>
    <dgm:cxn modelId="{503A1F6C-4B0D-44D7-9A9D-5DFF69B2DF91}" type="presOf" srcId="{CF4BCB5D-6055-49FE-8833-11FC8929EDFF}" destId="{4592660C-5CD3-4EEC-BB6A-5C00C98451E4}" srcOrd="0" destOrd="0" presId="urn:microsoft.com/office/officeart/2005/8/layout/vList2"/>
    <dgm:cxn modelId="{C9D4B597-17F2-41E0-9770-A4033B9F8D23}" srcId="{DD63A40A-AAFF-45E6-9EC1-582A55C4ECB3}" destId="{C64E4022-8397-4DF9-8A0D-4DE6AA120005}" srcOrd="1" destOrd="0" parTransId="{115F5538-837A-43D9-9D46-128B9F689D9C}" sibTransId="{E2565EB2-683F-4170-BFA1-C28D0C2D7289}"/>
    <dgm:cxn modelId="{48BBD2C7-9785-4D18-AFB5-F5F64640E755}" srcId="{DD63A40A-AAFF-45E6-9EC1-582A55C4ECB3}" destId="{78A9DFF5-075C-401B-B0A7-153CEB262C9F}" srcOrd="2" destOrd="0" parTransId="{908F8BEF-3B6F-41F3-826E-5E1B3F925DB5}" sibTransId="{29781136-EE12-4A62-9969-6C235ED40961}"/>
    <dgm:cxn modelId="{2EB540D3-4CFA-4282-93F8-6E1110B16F27}" srcId="{DD63A40A-AAFF-45E6-9EC1-582A55C4ECB3}" destId="{CF4BCB5D-6055-49FE-8833-11FC8929EDFF}" srcOrd="0" destOrd="0" parTransId="{3A8F8176-28FA-49DE-8D51-D6D6EB45B678}" sibTransId="{76D6876D-FDA0-4B5D-867F-DA2C3C3D2BE2}"/>
    <dgm:cxn modelId="{7BE9C175-0176-41DB-AAF7-96432FDC91DE}" type="presParOf" srcId="{C60C9CD3-C256-49A4-994D-4F7628E0B2F0}" destId="{4592660C-5CD3-4EEC-BB6A-5C00C98451E4}" srcOrd="0" destOrd="0" presId="urn:microsoft.com/office/officeart/2005/8/layout/vList2"/>
    <dgm:cxn modelId="{BF7FB09F-1231-4F62-A7C8-BC9754AAA6A8}" type="presParOf" srcId="{C60C9CD3-C256-49A4-994D-4F7628E0B2F0}" destId="{47555CBA-1E01-46F2-9DB2-008AC923F7F1}" srcOrd="1" destOrd="0" presId="urn:microsoft.com/office/officeart/2005/8/layout/vList2"/>
    <dgm:cxn modelId="{3870B0C4-21EA-496B-ACA0-495DB78B020D}" type="presParOf" srcId="{C60C9CD3-C256-49A4-994D-4F7628E0B2F0}" destId="{1B515810-0639-4308-8430-CCF9DB938B0E}" srcOrd="2" destOrd="0" presId="urn:microsoft.com/office/officeart/2005/8/layout/vList2"/>
    <dgm:cxn modelId="{73946122-78E4-46E7-8BDB-AAF9C2C6AF87}" type="presParOf" srcId="{C60C9CD3-C256-49A4-994D-4F7628E0B2F0}" destId="{AE058EA1-91E5-4080-BFAF-503344B52C5B}" srcOrd="3" destOrd="0" presId="urn:microsoft.com/office/officeart/2005/8/layout/vList2"/>
    <dgm:cxn modelId="{30D6C154-A0B5-4D09-B613-09ADF797AD1A}" type="presParOf" srcId="{C60C9CD3-C256-49A4-994D-4F7628E0B2F0}" destId="{B2CF20CB-8FC9-49D8-BC76-69E65DA5097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6D099D-FADA-48E7-82D2-D5938EBACC2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67E4FB1-7BA8-458D-AC54-E6F9ED2FDD61}">
      <dgm:prSet/>
      <dgm:spPr/>
      <dgm:t>
        <a:bodyPr/>
        <a:lstStyle/>
        <a:p>
          <a:r>
            <a:rPr lang="en-US"/>
            <a:t>Rivest-Shamir-Adleman (RSA)</a:t>
          </a:r>
        </a:p>
      </dgm:t>
    </dgm:pt>
    <dgm:pt modelId="{8F59CA2A-0EAA-40E9-B9A0-732ACE914248}" type="parTrans" cxnId="{A70DD9EE-A13D-4C57-A2C6-06802AF97C48}">
      <dgm:prSet/>
      <dgm:spPr/>
      <dgm:t>
        <a:bodyPr/>
        <a:lstStyle/>
        <a:p>
          <a:endParaRPr lang="en-US"/>
        </a:p>
      </dgm:t>
    </dgm:pt>
    <dgm:pt modelId="{1789E057-5C02-4D63-96A6-E4144E028ECC}" type="sibTrans" cxnId="{A70DD9EE-A13D-4C57-A2C6-06802AF97C48}">
      <dgm:prSet/>
      <dgm:spPr/>
      <dgm:t>
        <a:bodyPr/>
        <a:lstStyle/>
        <a:p>
          <a:endParaRPr lang="en-US"/>
        </a:p>
      </dgm:t>
    </dgm:pt>
    <dgm:pt modelId="{3AB121C5-BFEC-4955-82EF-F3122CC53CC0}">
      <dgm:prSet/>
      <dgm:spPr/>
      <dgm:t>
        <a:bodyPr/>
        <a:lstStyle/>
        <a:p>
          <a:r>
            <a:rPr lang="en-US"/>
            <a:t>Advanced Encryption Standard (AES)</a:t>
          </a:r>
        </a:p>
      </dgm:t>
    </dgm:pt>
    <dgm:pt modelId="{30D1FAAA-34FE-4B3F-AF96-16D1172C5808}" type="parTrans" cxnId="{D51D65FE-EBEA-45E8-8994-A92539B8E650}">
      <dgm:prSet/>
      <dgm:spPr/>
      <dgm:t>
        <a:bodyPr/>
        <a:lstStyle/>
        <a:p>
          <a:endParaRPr lang="en-US"/>
        </a:p>
      </dgm:t>
    </dgm:pt>
    <dgm:pt modelId="{7FE04A84-9744-4833-BDE1-F3BF9421804D}" type="sibTrans" cxnId="{D51D65FE-EBEA-45E8-8994-A92539B8E650}">
      <dgm:prSet/>
      <dgm:spPr/>
      <dgm:t>
        <a:bodyPr/>
        <a:lstStyle/>
        <a:p>
          <a:endParaRPr lang="en-US"/>
        </a:p>
      </dgm:t>
    </dgm:pt>
    <dgm:pt modelId="{3E209530-6E30-4ABB-B4EE-FB03355E4D91}" type="pres">
      <dgm:prSet presAssocID="{036D099D-FADA-48E7-82D2-D5938EBACC2B}" presName="linear" presStyleCnt="0">
        <dgm:presLayoutVars>
          <dgm:animLvl val="lvl"/>
          <dgm:resizeHandles val="exact"/>
        </dgm:presLayoutVars>
      </dgm:prSet>
      <dgm:spPr/>
    </dgm:pt>
    <dgm:pt modelId="{78D382BB-261C-4193-ADBE-8ECC3FD7BD7B}" type="pres">
      <dgm:prSet presAssocID="{367E4FB1-7BA8-458D-AC54-E6F9ED2FDD6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F8EBF94-4FE5-40FF-B45F-53C5194275D0}" type="pres">
      <dgm:prSet presAssocID="{1789E057-5C02-4D63-96A6-E4144E028ECC}" presName="spacer" presStyleCnt="0"/>
      <dgm:spPr/>
    </dgm:pt>
    <dgm:pt modelId="{6B5D0ACE-D880-48D5-A9FE-F4833EC028E8}" type="pres">
      <dgm:prSet presAssocID="{3AB121C5-BFEC-4955-82EF-F3122CC53CC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B7238-8C2B-4606-B799-F4F1B1F99E35}" type="presOf" srcId="{036D099D-FADA-48E7-82D2-D5938EBACC2B}" destId="{3E209530-6E30-4ABB-B4EE-FB03355E4D91}" srcOrd="0" destOrd="0" presId="urn:microsoft.com/office/officeart/2005/8/layout/vList2"/>
    <dgm:cxn modelId="{E733DE60-F5C6-4404-8626-FF37393A54D1}" type="presOf" srcId="{367E4FB1-7BA8-458D-AC54-E6F9ED2FDD61}" destId="{78D382BB-261C-4193-ADBE-8ECC3FD7BD7B}" srcOrd="0" destOrd="0" presId="urn:microsoft.com/office/officeart/2005/8/layout/vList2"/>
    <dgm:cxn modelId="{86C5777D-D9C1-4E45-99FF-C80F29E157C2}" type="presOf" srcId="{3AB121C5-BFEC-4955-82EF-F3122CC53CC0}" destId="{6B5D0ACE-D880-48D5-A9FE-F4833EC028E8}" srcOrd="0" destOrd="0" presId="urn:microsoft.com/office/officeart/2005/8/layout/vList2"/>
    <dgm:cxn modelId="{A70DD9EE-A13D-4C57-A2C6-06802AF97C48}" srcId="{036D099D-FADA-48E7-82D2-D5938EBACC2B}" destId="{367E4FB1-7BA8-458D-AC54-E6F9ED2FDD61}" srcOrd="0" destOrd="0" parTransId="{8F59CA2A-0EAA-40E9-B9A0-732ACE914248}" sibTransId="{1789E057-5C02-4D63-96A6-E4144E028ECC}"/>
    <dgm:cxn modelId="{D51D65FE-EBEA-45E8-8994-A92539B8E650}" srcId="{036D099D-FADA-48E7-82D2-D5938EBACC2B}" destId="{3AB121C5-BFEC-4955-82EF-F3122CC53CC0}" srcOrd="1" destOrd="0" parTransId="{30D1FAAA-34FE-4B3F-AF96-16D1172C5808}" sibTransId="{7FE04A84-9744-4833-BDE1-F3BF9421804D}"/>
    <dgm:cxn modelId="{978F2267-B28D-4B2C-AF5E-31A50B47E40D}" type="presParOf" srcId="{3E209530-6E30-4ABB-B4EE-FB03355E4D91}" destId="{78D382BB-261C-4193-ADBE-8ECC3FD7BD7B}" srcOrd="0" destOrd="0" presId="urn:microsoft.com/office/officeart/2005/8/layout/vList2"/>
    <dgm:cxn modelId="{4F527CA5-ABD0-4EDA-A893-09422AF06260}" type="presParOf" srcId="{3E209530-6E30-4ABB-B4EE-FB03355E4D91}" destId="{7F8EBF94-4FE5-40FF-B45F-53C5194275D0}" srcOrd="1" destOrd="0" presId="urn:microsoft.com/office/officeart/2005/8/layout/vList2"/>
    <dgm:cxn modelId="{8C5D4F29-DEAC-4DDB-ACB3-2B9B76F3D613}" type="presParOf" srcId="{3E209530-6E30-4ABB-B4EE-FB03355E4D91}" destId="{6B5D0ACE-D880-48D5-A9FE-F4833EC028E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E1A8B5-3A1A-448E-BC38-4F9983EDFFA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663E89C-D6FB-4371-9876-527FEBBC2818}">
      <dgm:prSet/>
      <dgm:spPr/>
      <dgm:t>
        <a:bodyPr/>
        <a:lstStyle/>
        <a:p>
          <a:r>
            <a:rPr lang="en-US"/>
            <a:t>Quantum Computing</a:t>
          </a:r>
        </a:p>
      </dgm:t>
    </dgm:pt>
    <dgm:pt modelId="{9FE4AD8D-B12C-4632-BF44-B876D96BA4F0}" type="parTrans" cxnId="{4EFCE433-612E-417D-990C-3BB2AD4E09CF}">
      <dgm:prSet/>
      <dgm:spPr/>
      <dgm:t>
        <a:bodyPr/>
        <a:lstStyle/>
        <a:p>
          <a:endParaRPr lang="en-US"/>
        </a:p>
      </dgm:t>
    </dgm:pt>
    <dgm:pt modelId="{CF1E9F04-C8B4-4C7F-B108-0273BB52F879}" type="sibTrans" cxnId="{4EFCE433-612E-417D-990C-3BB2AD4E09CF}">
      <dgm:prSet/>
      <dgm:spPr/>
      <dgm:t>
        <a:bodyPr/>
        <a:lstStyle/>
        <a:p>
          <a:endParaRPr lang="en-US"/>
        </a:p>
      </dgm:t>
    </dgm:pt>
    <dgm:pt modelId="{1C46550B-FF5E-4C98-8FF6-1047BF60535E}">
      <dgm:prSet/>
      <dgm:spPr/>
      <dgm:t>
        <a:bodyPr/>
        <a:lstStyle/>
        <a:p>
          <a:r>
            <a:rPr lang="en-US"/>
            <a:t>Homomorphic Encryption</a:t>
          </a:r>
        </a:p>
      </dgm:t>
    </dgm:pt>
    <dgm:pt modelId="{6A81BD63-EC0B-47B4-9038-4F3010AC587C}" type="parTrans" cxnId="{23505E3D-AAB4-45BA-BE23-A6157305D020}">
      <dgm:prSet/>
      <dgm:spPr/>
      <dgm:t>
        <a:bodyPr/>
        <a:lstStyle/>
        <a:p>
          <a:endParaRPr lang="en-US"/>
        </a:p>
      </dgm:t>
    </dgm:pt>
    <dgm:pt modelId="{08C5AB3F-A6B9-4DE6-8694-DD79899F3515}" type="sibTrans" cxnId="{23505E3D-AAB4-45BA-BE23-A6157305D020}">
      <dgm:prSet/>
      <dgm:spPr/>
      <dgm:t>
        <a:bodyPr/>
        <a:lstStyle/>
        <a:p>
          <a:endParaRPr lang="en-US"/>
        </a:p>
      </dgm:t>
    </dgm:pt>
    <dgm:pt modelId="{531C25B0-DA29-4085-8542-7C225ECE97A8}" type="pres">
      <dgm:prSet presAssocID="{8AE1A8B5-3A1A-448E-BC38-4F9983EDFFA7}" presName="linear" presStyleCnt="0">
        <dgm:presLayoutVars>
          <dgm:animLvl val="lvl"/>
          <dgm:resizeHandles val="exact"/>
        </dgm:presLayoutVars>
      </dgm:prSet>
      <dgm:spPr/>
    </dgm:pt>
    <dgm:pt modelId="{7BBD311C-B84F-431F-9504-E30EBE62CDB9}" type="pres">
      <dgm:prSet presAssocID="{2663E89C-D6FB-4371-9876-527FEBBC281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E9E0B0D-92E2-4D46-BB47-093292295400}" type="pres">
      <dgm:prSet presAssocID="{CF1E9F04-C8B4-4C7F-B108-0273BB52F879}" presName="spacer" presStyleCnt="0"/>
      <dgm:spPr/>
    </dgm:pt>
    <dgm:pt modelId="{D76424FF-3EE5-480C-AB99-7111CF1FF814}" type="pres">
      <dgm:prSet presAssocID="{1C46550B-FF5E-4C98-8FF6-1047BF60535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EFCE433-612E-417D-990C-3BB2AD4E09CF}" srcId="{8AE1A8B5-3A1A-448E-BC38-4F9983EDFFA7}" destId="{2663E89C-D6FB-4371-9876-527FEBBC2818}" srcOrd="0" destOrd="0" parTransId="{9FE4AD8D-B12C-4632-BF44-B876D96BA4F0}" sibTransId="{CF1E9F04-C8B4-4C7F-B108-0273BB52F879}"/>
    <dgm:cxn modelId="{23505E3D-AAB4-45BA-BE23-A6157305D020}" srcId="{8AE1A8B5-3A1A-448E-BC38-4F9983EDFFA7}" destId="{1C46550B-FF5E-4C98-8FF6-1047BF60535E}" srcOrd="1" destOrd="0" parTransId="{6A81BD63-EC0B-47B4-9038-4F3010AC587C}" sibTransId="{08C5AB3F-A6B9-4DE6-8694-DD79899F3515}"/>
    <dgm:cxn modelId="{5B2E9449-55A0-4A42-8539-E674A54C5081}" type="presOf" srcId="{8AE1A8B5-3A1A-448E-BC38-4F9983EDFFA7}" destId="{531C25B0-DA29-4085-8542-7C225ECE97A8}" srcOrd="0" destOrd="0" presId="urn:microsoft.com/office/officeart/2005/8/layout/vList2"/>
    <dgm:cxn modelId="{DFE04FB9-B3BB-40C8-8D26-FA485BCB6FDB}" type="presOf" srcId="{1C46550B-FF5E-4C98-8FF6-1047BF60535E}" destId="{D76424FF-3EE5-480C-AB99-7111CF1FF814}" srcOrd="0" destOrd="0" presId="urn:microsoft.com/office/officeart/2005/8/layout/vList2"/>
    <dgm:cxn modelId="{EE8F74CD-E60B-47F5-9D04-31B59D114B4E}" type="presOf" srcId="{2663E89C-D6FB-4371-9876-527FEBBC2818}" destId="{7BBD311C-B84F-431F-9504-E30EBE62CDB9}" srcOrd="0" destOrd="0" presId="urn:microsoft.com/office/officeart/2005/8/layout/vList2"/>
    <dgm:cxn modelId="{B9E2662F-B377-42BF-90A8-E5F688157B73}" type="presParOf" srcId="{531C25B0-DA29-4085-8542-7C225ECE97A8}" destId="{7BBD311C-B84F-431F-9504-E30EBE62CDB9}" srcOrd="0" destOrd="0" presId="urn:microsoft.com/office/officeart/2005/8/layout/vList2"/>
    <dgm:cxn modelId="{159BB508-5C48-4E39-B21A-C279FC83893D}" type="presParOf" srcId="{531C25B0-DA29-4085-8542-7C225ECE97A8}" destId="{8E9E0B0D-92E2-4D46-BB47-093292295400}" srcOrd="1" destOrd="0" presId="urn:microsoft.com/office/officeart/2005/8/layout/vList2"/>
    <dgm:cxn modelId="{59CF6329-213A-42B5-8005-F0A43762E99A}" type="presParOf" srcId="{531C25B0-DA29-4085-8542-7C225ECE97A8}" destId="{D76424FF-3EE5-480C-AB99-7111CF1FF81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2660C-5CD3-4EEC-BB6A-5C00C98451E4}">
      <dsp:nvSpPr>
        <dsp:cNvPr id="0" name=""/>
        <dsp:cNvSpPr/>
      </dsp:nvSpPr>
      <dsp:spPr>
        <a:xfrm>
          <a:off x="0" y="3763"/>
          <a:ext cx="6263640" cy="17479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7th </a:t>
          </a:r>
          <a:r>
            <a:rPr lang="en-US" sz="4400" kern="1200" dirty="0">
              <a:latin typeface="Calibri Light" panose="020F0302020204030204"/>
            </a:rPr>
            <a:t>Century</a:t>
          </a:r>
          <a:r>
            <a:rPr lang="en-US" sz="4400" kern="1200" dirty="0"/>
            <a:t> BC – Scytale</a:t>
          </a:r>
        </a:p>
      </dsp:txBody>
      <dsp:txXfrm>
        <a:off x="85326" y="89089"/>
        <a:ext cx="6092988" cy="1577254"/>
      </dsp:txXfrm>
    </dsp:sp>
    <dsp:sp modelId="{1B515810-0639-4308-8430-CCF9DB938B0E}">
      <dsp:nvSpPr>
        <dsp:cNvPr id="0" name=""/>
        <dsp:cNvSpPr/>
      </dsp:nvSpPr>
      <dsp:spPr>
        <a:xfrm>
          <a:off x="0" y="1878390"/>
          <a:ext cx="6263640" cy="1747906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1st </a:t>
          </a:r>
          <a:r>
            <a:rPr lang="en-US" sz="4400" kern="1200" dirty="0">
              <a:latin typeface="Calibri Light" panose="020F0302020204030204"/>
            </a:rPr>
            <a:t>Century</a:t>
          </a:r>
          <a:r>
            <a:rPr lang="en-US" sz="4400" kern="1200" dirty="0"/>
            <a:t> BC – Caeser Cipher</a:t>
          </a:r>
        </a:p>
      </dsp:txBody>
      <dsp:txXfrm>
        <a:off x="85326" y="1963716"/>
        <a:ext cx="6092988" cy="1577254"/>
      </dsp:txXfrm>
    </dsp:sp>
    <dsp:sp modelId="{B2CF20CB-8FC9-49D8-BC76-69E65DA5097A}">
      <dsp:nvSpPr>
        <dsp:cNvPr id="0" name=""/>
        <dsp:cNvSpPr/>
      </dsp:nvSpPr>
      <dsp:spPr>
        <a:xfrm>
          <a:off x="0" y="3753017"/>
          <a:ext cx="6263640" cy="174790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1500's - Vigenère Cipher</a:t>
          </a:r>
        </a:p>
      </dsp:txBody>
      <dsp:txXfrm>
        <a:off x="85326" y="3838343"/>
        <a:ext cx="6092988" cy="1577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382BB-261C-4193-ADBE-8ECC3FD7BD7B}">
      <dsp:nvSpPr>
        <dsp:cNvPr id="0" name=""/>
        <dsp:cNvSpPr/>
      </dsp:nvSpPr>
      <dsp:spPr>
        <a:xfrm>
          <a:off x="0" y="650123"/>
          <a:ext cx="6263640" cy="2028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Rivest-Shamir-Adleman (RSA)</a:t>
          </a:r>
        </a:p>
      </dsp:txBody>
      <dsp:txXfrm>
        <a:off x="99037" y="749160"/>
        <a:ext cx="6065566" cy="1830706"/>
      </dsp:txXfrm>
    </dsp:sp>
    <dsp:sp modelId="{6B5D0ACE-D880-48D5-A9FE-F4833EC028E8}">
      <dsp:nvSpPr>
        <dsp:cNvPr id="0" name=""/>
        <dsp:cNvSpPr/>
      </dsp:nvSpPr>
      <dsp:spPr>
        <a:xfrm>
          <a:off x="0" y="2825784"/>
          <a:ext cx="6263640" cy="20287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Advanced Encryption Standard (AES)</a:t>
          </a:r>
        </a:p>
      </dsp:txBody>
      <dsp:txXfrm>
        <a:off x="99037" y="2924821"/>
        <a:ext cx="6065566" cy="18307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D311C-B84F-431F-9504-E30EBE62CDB9}">
      <dsp:nvSpPr>
        <dsp:cNvPr id="0" name=""/>
        <dsp:cNvSpPr/>
      </dsp:nvSpPr>
      <dsp:spPr>
        <a:xfrm>
          <a:off x="0" y="73043"/>
          <a:ext cx="6263640" cy="2585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Quantum Computing</a:t>
          </a:r>
        </a:p>
      </dsp:txBody>
      <dsp:txXfrm>
        <a:off x="126223" y="199266"/>
        <a:ext cx="6011194" cy="2333254"/>
      </dsp:txXfrm>
    </dsp:sp>
    <dsp:sp modelId="{D76424FF-3EE5-480C-AB99-7111CF1FF814}">
      <dsp:nvSpPr>
        <dsp:cNvPr id="0" name=""/>
        <dsp:cNvSpPr/>
      </dsp:nvSpPr>
      <dsp:spPr>
        <a:xfrm>
          <a:off x="0" y="2845943"/>
          <a:ext cx="6263640" cy="25857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Homomorphic Encryption</a:t>
          </a:r>
        </a:p>
      </dsp:txBody>
      <dsp:txXfrm>
        <a:off x="126223" y="2972166"/>
        <a:ext cx="6011194" cy="2333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30C14-8F83-45AE-9BF7-750CEEE8E81C}" type="datetimeFigureOut">
              <a:rPr lang="en-US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C4895-DA7E-442D-B11C-7550FA55694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60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zscience.com/technology/a-scytale-cryptography-of-the-ancient-sparta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edium.com/tech-is-a-tool/the-birth-of-security-the-scytale-94d472aa480d" TargetMode="External"/><Relationship Id="rId4" Type="http://schemas.openxmlformats.org/officeDocument/2006/relationships/hyperlink" Target="http://www.perseus.tufts.edu/hopper/text?doc=Plut.%2BLys.%2B19.5&amp;fromdoc=Perseus%3Atext%3A2008.01.0048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cretcodebreaker.com/history2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hostvolt.com/articles/cryptography_history.html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gea.com/history-of-cryptography-the-vigenere-cipher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cryptomuseum.com/crypto/vigenere/" TargetMode="External"/><Relationship Id="rId4" Type="http://schemas.openxmlformats.org/officeDocument/2006/relationships/hyperlink" Target="https://www.britannica.com/topic/Vigenere-cipher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nt.org/inductees/leonard-adlema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eyondvalence.blogspot.com/2014/03/rsa-encryption-and-decryption-in-r.html" TargetMode="External"/><Relationship Id="rId4" Type="http://schemas.openxmlformats.org/officeDocument/2006/relationships/hyperlink" Target="https://nordlocker.com/blog/rsa-encryption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privacy.com/guides/aes-encryptio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rypto.stackexchange.com/questions/8043/aes-addroundkey" TargetMode="External"/><Relationship Id="rId4" Type="http://schemas.openxmlformats.org/officeDocument/2006/relationships/hyperlink" Target="https://cybernews.com/resources/what-is-aes-encryption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room.ibm.com/IBM-Explores-the-Future-of-Cryptograph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edium.com/swlh/quantum-computing-the-blockchain-killer-3700669af931" TargetMode="External"/><Relationship Id="rId4" Type="http://schemas.openxmlformats.org/officeDocument/2006/relationships/hyperlink" Target="https://qeprize.org/news/the-future-of-cryptography/#:~:text=%20The%20Future%20of%20Cryptography%20%201%20An,the%20lattice-based%20cryptosystems%20mentioned%20earlier%20is...%20More%20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room.ibm.com/IBM-Explores-the-Future-of-Cryptography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article.sciencepublishinggroup.com/html/10.11648.j.iotcc.20160402.12.html" TargetMode="External"/><Relationship Id="rId4" Type="http://schemas.openxmlformats.org/officeDocument/2006/relationships/hyperlink" Target="https://qeprize.org/news/the-future-of-cryptography/#:~:text=%20The%20Future%20of%20Cryptography%20%201%20An,the%20lattice-based%20cryptosystems%20mentioned%20earlier%20is...%20More%2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Djekic, M. (2014, June 12). </a:t>
            </a:r>
            <a:r>
              <a:rPr lang="en-US" i="1"/>
              <a:t>A Scytale – Cryptography of the Ancient Sparta</a:t>
            </a:r>
            <a:r>
              <a:rPr lang="en-US"/>
              <a:t>. Australian Science. </a:t>
            </a:r>
            <a:r>
              <a:rPr lang="en-US" u="sng" dirty="0">
                <a:hlinkClick r:id="rId3"/>
              </a:rPr>
              <a:t>http://ozscience.com/technology/a-scytale-cryptography-of-the-ancient-sparta/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/>
              <a:t>Plutarch. (n.d.). </a:t>
            </a:r>
            <a:r>
              <a:rPr lang="en-US" i="1"/>
              <a:t>Plutarch, Lysander</a:t>
            </a:r>
            <a:r>
              <a:rPr lang="en-US"/>
              <a:t>. Plutarch, Lysander, chapter 19, section 5. </a:t>
            </a:r>
            <a:r>
              <a:rPr lang="en-US" u="sng" dirty="0">
                <a:hlinkClick r:id="rId4"/>
              </a:rPr>
              <a:t>http://www.perseus.tufts.edu/hopper/text?doc=Plut.%2BLys.%2B19.5&amp;fromdoc=Perseus%3Atext%3A2008.01.0048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/>
              <a:t>Rhodes, B. (2020, April 23). </a:t>
            </a:r>
            <a:r>
              <a:rPr lang="en-US" i="1"/>
              <a:t>Roman Cybersecurity: The Scytale</a:t>
            </a:r>
            <a:r>
              <a:rPr lang="en-US"/>
              <a:t>. Medium. </a:t>
            </a:r>
            <a:r>
              <a:rPr lang="en-US" u="sng" dirty="0">
                <a:hlinkClick r:id="rId5"/>
              </a:rPr>
              <a:t>https://medium.com/tech-is-a-tool/the-birth-of-security-the-scytale-94d472aa480d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/>
              <a:t>Image CC BY-SA 3.0, https://commons.wikimedia.org/w/index.php?curid=1698345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C4895-DA7E-442D-B11C-7550FA556945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8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Reynard, R. (1996, August 1). </a:t>
            </a:r>
            <a:r>
              <a:rPr lang="en-US" i="1"/>
              <a:t>Caesar Cipher History</a:t>
            </a:r>
            <a:r>
              <a:rPr lang="en-US"/>
              <a:t>. Secret Code Breaker. </a:t>
            </a:r>
            <a:r>
              <a:rPr lang="en-US" u="sng" dirty="0">
                <a:hlinkClick r:id="rId3"/>
              </a:rPr>
              <a:t>http://www.secretcodebreaker.com/history2.html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 i="1"/>
              <a:t>The Story of Cryptography: History</a:t>
            </a:r>
            <a:r>
              <a:rPr lang="en-US"/>
              <a:t>. The Story of Cryptography : Historical Cryptography. (n.d.). </a:t>
            </a:r>
            <a:r>
              <a:rPr lang="en-US" u="sng" dirty="0">
                <a:hlinkClick r:id="rId4"/>
              </a:rPr>
              <a:t>https://ghostvolt.com/articles/cryptography_history.html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/>
              <a:t>Image By Matt_Crypto - http://en.wikipedia.org/wiki/File:Caesar3.png, Public Domain, https://commons.wikimedia.org/w/index.php?curid=30693472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C4895-DA7E-442D-B11C-7550FA556945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0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CNG. (2019, September 18). </a:t>
            </a:r>
            <a:r>
              <a:rPr lang="en-US" i="1"/>
              <a:t>History of Cryptography: The Vigenère Cipher</a:t>
            </a:r>
            <a:r>
              <a:rPr lang="en-US"/>
              <a:t>. Cangea. </a:t>
            </a:r>
            <a:r>
              <a:rPr lang="en-US" u="sng" dirty="0">
                <a:hlinkClick r:id="rId3"/>
              </a:rPr>
              <a:t>https://cangea.com/history-of-cryptography-the-vigenere-cipher/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/>
              <a:t>Simmons, G. J. (n.d.). </a:t>
            </a:r>
            <a:r>
              <a:rPr lang="en-US" i="1"/>
              <a:t>Vigenère cipher</a:t>
            </a:r>
            <a:r>
              <a:rPr lang="en-US"/>
              <a:t>. Encyclopædia Britannica. </a:t>
            </a:r>
            <a:r>
              <a:rPr lang="en-US" u="sng" dirty="0">
                <a:hlinkClick r:id="rId4"/>
              </a:rPr>
              <a:t>https://www.britannica.com/topic/Vigenere-cipher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 i="1"/>
              <a:t>Vigenère Cipher</a:t>
            </a:r>
            <a:r>
              <a:rPr lang="en-US"/>
              <a:t>. Vigenre Cipher. (n.d.). </a:t>
            </a:r>
            <a:r>
              <a:rPr lang="en-US" u="sng" dirty="0">
                <a:hlinkClick r:id="rId5"/>
              </a:rPr>
              <a:t>https://www.cryptomuseum.com/crypto/vigenere/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C4895-DA7E-442D-B11C-7550FA556945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i="1"/>
              <a:t>Leonard Adleman Made RSA Encryption History With His Invention</a:t>
            </a:r>
            <a:r>
              <a:rPr lang="en-US"/>
              <a:t>. Made RSA Encryption History With His Invention. (n.d.). </a:t>
            </a:r>
            <a:r>
              <a:rPr lang="en-US" u="sng" dirty="0">
                <a:hlinkClick r:id="rId3"/>
              </a:rPr>
              <a:t>https://www.invent.org/inductees/leonard-adleman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/>
              <a:t>Sears, J. (2020, January 9). </a:t>
            </a:r>
            <a:r>
              <a:rPr lang="en-US" i="1"/>
              <a:t>A fascinating story of RSA encryption</a:t>
            </a:r>
            <a:r>
              <a:rPr lang="en-US"/>
              <a:t>. NordLocker. </a:t>
            </a:r>
            <a:r>
              <a:rPr lang="en-US" u="sng" dirty="0">
                <a:hlinkClick r:id="rId4"/>
              </a:rPr>
              <a:t>https://nordlocker.com/blog/rsa-encryption/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Image via </a:t>
            </a:r>
            <a:r>
              <a:rPr lang="en-US" dirty="0">
                <a:hlinkClick r:id="rId5"/>
              </a:rPr>
              <a:t>https://beyondvalence.blogspot.com/2014/03/rsa-encryption-and-decryption-in-r.html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C4895-DA7E-442D-B11C-7550FA556945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/>
              <a:t>Crawford, D. (2019, February 4). </a:t>
            </a:r>
            <a:r>
              <a:rPr lang="en-US" i="1"/>
              <a:t>AES Encryption: Everything you need to know about AES</a:t>
            </a:r>
            <a:r>
              <a:rPr lang="en-US"/>
              <a:t>. ProPrivacy.com. </a:t>
            </a:r>
            <a:r>
              <a:rPr lang="en-US" u="sng" dirty="0">
                <a:hlinkClick r:id="rId3"/>
              </a:rPr>
              <a:t>https://proprivacy.com/guides/aes-encryption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/>
              <a:t>Rimkienė, R. (2020, December 11). </a:t>
            </a:r>
            <a:r>
              <a:rPr lang="en-US" i="1"/>
              <a:t>What is AES Encryption and How Does It Work?</a:t>
            </a:r>
            <a:r>
              <a:rPr lang="en-US"/>
              <a:t> CyberNews. </a:t>
            </a:r>
            <a:r>
              <a:rPr lang="en-US" u="sng" dirty="0">
                <a:hlinkClick r:id="rId4"/>
              </a:rPr>
              <a:t>https://cybernews.com/resources/what-is-aes-encryption/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Image via </a:t>
            </a:r>
            <a:r>
              <a:rPr lang="en-US" dirty="0">
                <a:hlinkClick r:id="rId5"/>
              </a:rPr>
              <a:t>https://crypto.stackexchange.com/questions/8043/aes-addroundkey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C4895-DA7E-442D-B11C-7550FA556945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04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i="1"/>
              <a:t>IBM Explores the Future of Cryptography</a:t>
            </a:r>
            <a:r>
              <a:rPr lang="en-US"/>
              <a:t>. IBM News Room. (n.d.). </a:t>
            </a:r>
            <a:r>
              <a:rPr lang="en-US" u="sng" dirty="0">
                <a:hlinkClick r:id="rId3"/>
              </a:rPr>
              <a:t>https://newsroom.ibm.com/IBM-Explores-the-Future-of-Cryptography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/>
              <a:t>Lauter, K. (2018, September 14). </a:t>
            </a:r>
            <a:r>
              <a:rPr lang="en-US" i="1"/>
              <a:t>The Future of Cryptography</a:t>
            </a:r>
            <a:r>
              <a:rPr lang="en-US"/>
              <a:t>. Queen Elizabeth Prize for Engineering. </a:t>
            </a:r>
            <a:r>
              <a:rPr lang="en-US" u="sng" dirty="0">
                <a:hlinkClick r:id="rId4"/>
              </a:rPr>
              <a:t>https://qeprize.org/news/the-future-of-cryptography/#:~:text=%20The%20Future%20of%20Cryptography%20%201%20An,the%20lattice-based%20cryptosystems%20mentioned%20earlier%20is...%20More%20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Image via </a:t>
            </a:r>
            <a:r>
              <a:rPr lang="en-US" dirty="0">
                <a:hlinkClick r:id="rId5"/>
              </a:rPr>
              <a:t>https://medium.com/swlh/quantum-computing-the-blockchain-killer-3700669af931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C4895-DA7E-442D-B11C-7550FA556945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41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i="1"/>
              <a:t>IBM Explores the Future of Cryptography</a:t>
            </a:r>
            <a:r>
              <a:rPr lang="en-US"/>
              <a:t>. IBM News Room. (n.d.). </a:t>
            </a:r>
            <a:r>
              <a:rPr lang="en-US" u="sng" dirty="0">
                <a:hlinkClick r:id="rId3"/>
              </a:rPr>
              <a:t>https://newsroom.ibm.com/IBM-Explores-the-Future-of-Cryptography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/>
              <a:t>Lauter, K. (2018, September 14). </a:t>
            </a:r>
            <a:r>
              <a:rPr lang="en-US" i="1"/>
              <a:t>The Future of Cryptography</a:t>
            </a:r>
            <a:r>
              <a:rPr lang="en-US"/>
              <a:t>. Queen Elizabeth Prize for Engineering. </a:t>
            </a:r>
            <a:r>
              <a:rPr lang="en-US" u="sng" dirty="0">
                <a:hlinkClick r:id="rId4"/>
              </a:rPr>
              <a:t>https://qeprize.org/news/the-future-of-cryptography/#:~:text=%20The%20Future%20of%20Cryptography%20%201%20An,the%20lattice-based%20cryptosystems%20mentioned%20earlier%20is...%20More%20</a:t>
            </a:r>
            <a:r>
              <a:rPr lang="en-US"/>
              <a:t>. 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Image via </a:t>
            </a:r>
            <a:r>
              <a:rPr lang="en-US" dirty="0">
                <a:hlinkClick r:id="rId5"/>
              </a:rPr>
              <a:t>http://article.sciencepublishinggroup.com/html/10.11648.j.iotcc.20160402.12.html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C4895-DA7E-442D-B11C-7550FA556945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4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664" y="930530"/>
            <a:ext cx="3361677" cy="3275019"/>
          </a:xfrm>
        </p:spPr>
        <p:txBody>
          <a:bodyPr anchor="ctr">
            <a:normAutofit/>
          </a:bodyPr>
          <a:lstStyle/>
          <a:p>
            <a:pPr algn="l"/>
            <a:r>
              <a:rPr lang="en-US" sz="4600">
                <a:solidFill>
                  <a:srgbClr val="FFFFFF"/>
                </a:solidFill>
                <a:cs typeface="Calibri Light"/>
              </a:rPr>
              <a:t>Cryptography</a:t>
            </a:r>
            <a:endParaRPr lang="en-US" sz="460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4664" y="5119223"/>
            <a:ext cx="1830086" cy="1022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900">
                <a:solidFill>
                  <a:srgbClr val="FFFFFF"/>
                </a:solidFill>
                <a:cs typeface="Calibri"/>
              </a:rPr>
              <a:t>Past, Present, and Future</a:t>
            </a:r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181C52"/>
          </a:solidFill>
          <a:ln w="25400">
            <a:solidFill>
              <a:srgbClr val="181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14" name="Picture 13" descr="Programming data on computer monitor">
            <a:extLst>
              <a:ext uri="{FF2B5EF4-FFF2-40B4-BE49-F238E27FC236}">
                <a16:creationId xmlns:a16="http://schemas.microsoft.com/office/drawing/2014/main" id="{1170C105-C815-49C4-9A07-3B83CABA6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2" r="9643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63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061C3-664A-47A2-9AE7-82EFCA1A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Quantum Computing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0366AC3-FF0D-407A-9FB2-961CD402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48" b="9367"/>
          <a:stretch/>
        </p:blipFill>
        <p:spPr>
          <a:xfrm>
            <a:off x="1765399" y="2660287"/>
            <a:ext cx="4182600" cy="36468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ED3A9-2578-4B4C-8497-98A8582B6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Machines operate on qubits instead of bits.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Based on quantum mechanics allowing qubits to exist as both on and off at the same time.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Algorithms already exist to quickly factor large prime numbers.</a:t>
            </a:r>
          </a:p>
        </p:txBody>
      </p:sp>
    </p:spTree>
    <p:extLst>
      <p:ext uri="{BB962C8B-B14F-4D97-AF65-F5344CB8AC3E}">
        <p14:creationId xmlns:p14="http://schemas.microsoft.com/office/powerpoint/2010/main" val="74146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77765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D835A-8A0D-4E97-9078-FED926C8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Homomorphic Encryption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ED5E168-8395-47D1-BBBF-7E0743278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055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37131-DB5F-4957-A9F9-AABF098DA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New encryption standard for cloud computing.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Allows encrypted data to be mathematically and logically manipulated without being decrypted first.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Removes a major security risk in using cloud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39104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DC44D-6F20-4D88-824C-086E7629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chemeClr val="bg1"/>
                </a:solidFill>
                <a:cs typeface="Calibri Light"/>
              </a:rPr>
              <a:t>Historical Cryptography</a:t>
            </a:r>
            <a:endParaRPr lang="en-US" sz="5100">
              <a:solidFill>
                <a:schemeClr val="bg1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70AD52B-7BD7-493A-9580-8C4424817C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46584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63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AB8A5A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97D6D-87A5-4974-9EE2-42B3E7B0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Scytale</a:t>
            </a:r>
          </a:p>
        </p:txBody>
      </p:sp>
      <p:pic>
        <p:nvPicPr>
          <p:cNvPr id="16" name="Picture 16" descr="A picture containing close, dark, distance&#10;&#10;Description automatically generated">
            <a:extLst>
              <a:ext uri="{FF2B5EF4-FFF2-40B4-BE49-F238E27FC236}">
                <a16:creationId xmlns:a16="http://schemas.microsoft.com/office/drawing/2014/main" id="{9B6F652C-37A6-4F82-833C-616CEE88B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7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99C85-21A6-4375-8111-9B1A6DE38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As old as 7th century BC.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Used by ancient Roman military.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Transposition cipher.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May have been used as authentication, not encryption.</a:t>
            </a:r>
          </a:p>
        </p:txBody>
      </p:sp>
    </p:spTree>
    <p:extLst>
      <p:ext uri="{BB962C8B-B14F-4D97-AF65-F5344CB8AC3E}">
        <p14:creationId xmlns:p14="http://schemas.microsoft.com/office/powerpoint/2010/main" val="1232805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E9F2A-C020-468B-BFE1-4E46DF30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Caeser Cipher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146FFA4-1440-48F7-9660-6494C237F5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530" r="12384" b="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7E214-0B4C-4D52-A6AA-4FF1E2294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As old as 1st century BC.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Used by ancient Roman military.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Shift-style, monoalphabetic substitution cipher.</a:t>
            </a:r>
          </a:p>
        </p:txBody>
      </p:sp>
    </p:spTree>
    <p:extLst>
      <p:ext uri="{BB962C8B-B14F-4D97-AF65-F5344CB8AC3E}">
        <p14:creationId xmlns:p14="http://schemas.microsoft.com/office/powerpoint/2010/main" val="89653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E6D7C-FD6B-42A9-96BC-5759E1B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Vigenère Cipher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EF7BD-D7AA-4C99-B70E-22B2950AB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Developed in the 1500's.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Multi-alphabetic substitution cipher.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Cracked in the mid-1800's but saw continued use throughout the American Civil War.</a:t>
            </a:r>
          </a:p>
        </p:txBody>
      </p:sp>
      <p:pic>
        <p:nvPicPr>
          <p:cNvPr id="11" name="Picture 1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AF4F1E8F-A12C-4CE3-A66D-A01193FB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98" y="484632"/>
            <a:ext cx="5733287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4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5C755-6EC6-424E-9992-97CE98EC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chemeClr val="bg1"/>
                </a:solidFill>
                <a:cs typeface="Calibri Light"/>
              </a:rPr>
              <a:t>Modern Cryptography</a:t>
            </a:r>
            <a:endParaRPr lang="en-US" sz="51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1E5FBA-B739-4D36-9503-B7AA4B928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88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793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94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6D8C9-BD16-4DC5-B591-4D26A126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D4BE1FA-A2AE-473A-AAC9-33CAE791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84" y="2660287"/>
            <a:ext cx="5765830" cy="36468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DAC29-55C5-444B-A38E-6A6A617E8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Developed in the 1970's by MIT students.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Uses a two key, asymmetric system.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Each user has a matching pair of keys: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Private key is kept secure locally.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Public key is shared with other users.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Relies on the difficulty of factoring large prime numbers.</a:t>
            </a:r>
            <a:endParaRPr lang="en-US" sz="20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25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34B09-254E-41FA-A7B4-00239B44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AES / Rijndael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42006-9E39-4624-B54D-C4DAED394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Developed in the 1990's by Dutch cryptographers.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Symmetric block cipher encryption.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128-, 192-, and 256-bit keys.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Data goes through multiple rounds of sequential encryption, depending on key length.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76B2625-27E8-4D3C-B393-B38192F4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884" y="484632"/>
            <a:ext cx="6300315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4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72AFD-8FA5-48B2-AE2D-A6EB53C00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chemeClr val="bg1"/>
                </a:solidFill>
                <a:cs typeface="Calibri Light"/>
              </a:rPr>
              <a:t>Future Cryptography</a:t>
            </a:r>
            <a:endParaRPr lang="en-US" sz="51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AF32DC-15B0-43FF-A4B8-E4BEA9C26E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94080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970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Cryptography</vt:lpstr>
      <vt:lpstr>Historical Cryptography</vt:lpstr>
      <vt:lpstr>Scytale</vt:lpstr>
      <vt:lpstr>Caeser Cipher</vt:lpstr>
      <vt:lpstr>Vigenère Cipher</vt:lpstr>
      <vt:lpstr>Modern Cryptography</vt:lpstr>
      <vt:lpstr>RSA</vt:lpstr>
      <vt:lpstr>AES / Rijndael</vt:lpstr>
      <vt:lpstr>Future Cryptography</vt:lpstr>
      <vt:lpstr>Quantum Computing</vt:lpstr>
      <vt:lpstr>Homomorphic Encryption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249</cp:revision>
  <dcterms:created xsi:type="dcterms:W3CDTF">2021-06-25T18:08:28Z</dcterms:created>
  <dcterms:modified xsi:type="dcterms:W3CDTF">2021-06-25T23:01:56Z</dcterms:modified>
</cp:coreProperties>
</file>